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51" r:id="rId2"/>
    <p:sldId id="257" r:id="rId3"/>
    <p:sldId id="295" r:id="rId4"/>
    <p:sldId id="355" r:id="rId5"/>
    <p:sldId id="326" r:id="rId6"/>
    <p:sldId id="329" r:id="rId7"/>
    <p:sldId id="328" r:id="rId8"/>
    <p:sldId id="353" r:id="rId9"/>
    <p:sldId id="332" r:id="rId10"/>
    <p:sldId id="356" r:id="rId11"/>
    <p:sldId id="357" r:id="rId12"/>
    <p:sldId id="358" r:id="rId13"/>
    <p:sldId id="362" r:id="rId14"/>
    <p:sldId id="360" r:id="rId15"/>
    <p:sldId id="361" r:id="rId16"/>
    <p:sldId id="367" r:id="rId17"/>
    <p:sldId id="363" r:id="rId18"/>
    <p:sldId id="368" r:id="rId19"/>
    <p:sldId id="359" r:id="rId20"/>
    <p:sldId id="364" r:id="rId21"/>
    <p:sldId id="366" r:id="rId22"/>
    <p:sldId id="36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D4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8046" autoAdjust="0"/>
  </p:normalViewPr>
  <p:slideViewPr>
    <p:cSldViewPr>
      <p:cViewPr>
        <p:scale>
          <a:sx n="75" d="100"/>
          <a:sy n="75" d="100"/>
        </p:scale>
        <p:origin x="144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4" d="100"/>
        <a:sy n="104" d="100"/>
      </p:scale>
      <p:origin x="0" y="-36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Саны</c:v>
                </c:pt>
              </c:strCache>
            </c:strRef>
          </c:tx>
          <c:explosion val="4"/>
          <c:dLbls>
            <c:dLbl>
              <c:idx val="0"/>
              <c:layout>
                <c:manualLayout>
                  <c:x val="0.24267451764618747"/>
                  <c:y val="2.5936660632478743E-2"/>
                </c:manualLayout>
              </c:layout>
              <c:tx>
                <c:rich>
                  <a:bodyPr/>
                  <a:lstStyle/>
                  <a:p>
                    <a:endParaRPr lang="ru-RU" dirty="0" smtClean="0"/>
                  </a:p>
                  <a:p>
                    <a:r>
                      <a:rPr lang="ru-RU" dirty="0" err="1" smtClean="0"/>
                      <a:t>Югары</a:t>
                    </a:r>
                    <a:r>
                      <a:rPr lang="ru-RU" dirty="0"/>
                      <a:t>
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930859534125838E-3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3562696737399549"/>
                  <c:y val="5.706065339145323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Югары</c:v>
                </c:pt>
                <c:pt idx="1">
                  <c:v>I кв.кат.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12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2317277735963609E-2"/>
          <c:y val="8.8637463734438135E-2"/>
          <c:w val="0.92768276789966608"/>
          <c:h val="0.85974405621597605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Саны</c:v>
                </c:pt>
              </c:strCache>
            </c:strRef>
          </c:tx>
          <c:explosion val="29"/>
          <c:dPt>
            <c:idx val="0"/>
            <c:bubble3D val="0"/>
            <c:explosion val="66"/>
          </c:dPt>
          <c:dLbls>
            <c:dLbl>
              <c:idx val="0"/>
              <c:layout>
                <c:manualLayout>
                  <c:x val="-5.0540843945582538E-2"/>
                  <c:y val="-4.38145761582046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1659386773789268E-2"/>
                  <c:y val="-9.63259609841934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0821364136379212E-2"/>
                  <c:y val="-0.173486370538348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716834279759213E-4"/>
                  <c:y val="-0.126336271278499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132098169647817E-2"/>
                  <c:y val="9.705943166808635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2376792442165295E-2"/>
                  <c:y val="0.1882734691963780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Sheet1!$B$1:$I$1</c:f>
              <c:strCache>
                <c:ptCount val="6"/>
                <c:pt idx="0">
                  <c:v>3-5ел</c:v>
                </c:pt>
                <c:pt idx="1">
                  <c:v>5-10ел</c:v>
                </c:pt>
                <c:pt idx="2">
                  <c:v>10-15ел</c:v>
                </c:pt>
                <c:pt idx="3">
                  <c:v>15-20ел</c:v>
                </c:pt>
                <c:pt idx="4">
                  <c:v>20-25 ел</c:v>
                </c:pt>
                <c:pt idx="5">
                  <c:v>25 ел.арт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Процент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Sheet1!$B$1:$I$1</c:f>
              <c:strCache>
                <c:ptCount val="6"/>
                <c:pt idx="0">
                  <c:v>3-5ел</c:v>
                </c:pt>
                <c:pt idx="1">
                  <c:v>5-10ел</c:v>
                </c:pt>
                <c:pt idx="2">
                  <c:v>10-15ел</c:v>
                </c:pt>
                <c:pt idx="3">
                  <c:v>15-20ел</c:v>
                </c:pt>
                <c:pt idx="4">
                  <c:v>20-25 ел</c:v>
                </c:pt>
                <c:pt idx="5">
                  <c:v>25 ел.арт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6"/>
                <c:pt idx="0">
                  <c:v>7</c:v>
                </c:pt>
                <c:pt idx="1">
                  <c:v>7</c:v>
                </c:pt>
                <c:pt idx="2">
                  <c:v>0</c:v>
                </c:pt>
                <c:pt idx="3">
                  <c:v>21</c:v>
                </c:pt>
                <c:pt idx="4">
                  <c:v>14</c:v>
                </c:pt>
                <c:pt idx="5">
                  <c:v>50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18362085930629E-2"/>
          <c:y val="0.10800802144263513"/>
          <c:w val="0.75307882690943828"/>
          <c:h val="0.721373118976085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Яшь буенча</c:v>
                </c:pt>
              </c:strCache>
            </c:strRef>
          </c:tx>
          <c:explosion val="19"/>
          <c:dPt>
            <c:idx val="2"/>
            <c:bubble3D val="0"/>
          </c:dPt>
          <c:dLbls>
            <c:dLbl>
              <c:idx val="0"/>
              <c:layout>
                <c:manualLayout>
                  <c:x val="0.22640140866757294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30 яшькә кадәр
10%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9589657690894302E-2"/>
                  <c:y val="0.2441038052138009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30-40
31%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765919171374119E-2"/>
                  <c:y val="7.298039681414719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40-50
40%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8249921772198605"/>
                  <c:y val="4.276195874069548E-2"/>
                </c:manualLayout>
              </c:layout>
              <c:tx>
                <c:rich>
                  <a:bodyPr/>
                  <a:lstStyle/>
                  <a:p>
                    <a:pPr>
                      <a:defRPr sz="16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b="1" dirty="0"/>
                      <a:t>50-60
19%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1228969299269179"/>
                  <c:y val="0.78738883155726835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60 тан югары
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30 яшькә кадәр</c:v>
                </c:pt>
                <c:pt idx="1">
                  <c:v>30-40</c:v>
                </c:pt>
                <c:pt idx="2">
                  <c:v>40-50</c:v>
                </c:pt>
                <c:pt idx="3">
                  <c:v>50-60</c:v>
                </c:pt>
                <c:pt idx="4">
                  <c:v>60 тан югары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</c:v>
                </c:pt>
                <c:pt idx="1">
                  <c:v>22</c:v>
                </c:pt>
                <c:pt idx="2">
                  <c:v>29</c:v>
                </c:pt>
                <c:pt idx="3">
                  <c:v>14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320186193283574"/>
          <c:y val="4.0019123233581637E-2"/>
          <c:w val="0.87642290171396997"/>
          <c:h val="0.388061400837086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2017-2018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Рус теле</c:v>
                </c:pt>
                <c:pt idx="1">
                  <c:v>Литература</c:v>
                </c:pt>
                <c:pt idx="2">
                  <c:v>Туган тел</c:v>
                </c:pt>
                <c:pt idx="3">
                  <c:v>Әдәбият</c:v>
                </c:pt>
                <c:pt idx="4">
                  <c:v>Инглиз теле</c:v>
                </c:pt>
                <c:pt idx="5">
                  <c:v>Математика</c:v>
                </c:pt>
                <c:pt idx="6">
                  <c:v>Информатика</c:v>
                </c:pt>
                <c:pt idx="7">
                  <c:v>Тарих</c:v>
                </c:pt>
                <c:pt idx="8">
                  <c:v>Җәмгыять белеме</c:v>
                </c:pt>
                <c:pt idx="9">
                  <c:v>География</c:v>
                </c:pt>
                <c:pt idx="10">
                  <c:v>Биология</c:v>
                </c:pt>
                <c:pt idx="11">
                  <c:v>Химия</c:v>
                </c:pt>
                <c:pt idx="12">
                  <c:v>Физика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53</c:v>
                </c:pt>
                <c:pt idx="1">
                  <c:v>70</c:v>
                </c:pt>
                <c:pt idx="2">
                  <c:v>83</c:v>
                </c:pt>
                <c:pt idx="3">
                  <c:v>83</c:v>
                </c:pt>
                <c:pt idx="4">
                  <c:v>57</c:v>
                </c:pt>
                <c:pt idx="5">
                  <c:v>50</c:v>
                </c:pt>
                <c:pt idx="6">
                  <c:v>36</c:v>
                </c:pt>
                <c:pt idx="7">
                  <c:v>60</c:v>
                </c:pt>
                <c:pt idx="8">
                  <c:v>50</c:v>
                </c:pt>
                <c:pt idx="9">
                  <c:v>60</c:v>
                </c:pt>
                <c:pt idx="10">
                  <c:v>57</c:v>
                </c:pt>
                <c:pt idx="11">
                  <c:v>36</c:v>
                </c:pt>
                <c:pt idx="12">
                  <c:v>36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Рус теле</c:v>
                </c:pt>
                <c:pt idx="1">
                  <c:v>Литература</c:v>
                </c:pt>
                <c:pt idx="2">
                  <c:v>Туган тел</c:v>
                </c:pt>
                <c:pt idx="3">
                  <c:v>Әдәбият</c:v>
                </c:pt>
                <c:pt idx="4">
                  <c:v>Инглиз теле</c:v>
                </c:pt>
                <c:pt idx="5">
                  <c:v>Математика</c:v>
                </c:pt>
                <c:pt idx="6">
                  <c:v>Информатика</c:v>
                </c:pt>
                <c:pt idx="7">
                  <c:v>Тарих</c:v>
                </c:pt>
                <c:pt idx="8">
                  <c:v>Җәмгыять белеме</c:v>
                </c:pt>
                <c:pt idx="9">
                  <c:v>География</c:v>
                </c:pt>
                <c:pt idx="10">
                  <c:v>Биология</c:v>
                </c:pt>
                <c:pt idx="11">
                  <c:v>Химия</c:v>
                </c:pt>
                <c:pt idx="12">
                  <c:v>Физика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64</c:v>
                </c:pt>
                <c:pt idx="1">
                  <c:v>75</c:v>
                </c:pt>
                <c:pt idx="2">
                  <c:v>82</c:v>
                </c:pt>
                <c:pt idx="3">
                  <c:v>92.9</c:v>
                </c:pt>
                <c:pt idx="4">
                  <c:v>66.7</c:v>
                </c:pt>
                <c:pt idx="5">
                  <c:v>62.9</c:v>
                </c:pt>
                <c:pt idx="6">
                  <c:v>58.8</c:v>
                </c:pt>
                <c:pt idx="7">
                  <c:v>66.7</c:v>
                </c:pt>
                <c:pt idx="8">
                  <c:v>52.6</c:v>
                </c:pt>
                <c:pt idx="9">
                  <c:v>71.430000000000007</c:v>
                </c:pt>
                <c:pt idx="10">
                  <c:v>64.3</c:v>
                </c:pt>
                <c:pt idx="11">
                  <c:v>88.9</c:v>
                </c:pt>
                <c:pt idx="12">
                  <c:v>88.2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2019-2020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Рус теле</c:v>
                </c:pt>
                <c:pt idx="1">
                  <c:v>Литература</c:v>
                </c:pt>
                <c:pt idx="2">
                  <c:v>Туган тел</c:v>
                </c:pt>
                <c:pt idx="3">
                  <c:v>Әдәбият</c:v>
                </c:pt>
                <c:pt idx="4">
                  <c:v>Инглиз теле</c:v>
                </c:pt>
                <c:pt idx="5">
                  <c:v>Математика</c:v>
                </c:pt>
                <c:pt idx="6">
                  <c:v>Информатика</c:v>
                </c:pt>
                <c:pt idx="7">
                  <c:v>Тарих</c:v>
                </c:pt>
                <c:pt idx="8">
                  <c:v>Җәмгыять белеме</c:v>
                </c:pt>
                <c:pt idx="9">
                  <c:v>География</c:v>
                </c:pt>
                <c:pt idx="10">
                  <c:v>Биология</c:v>
                </c:pt>
                <c:pt idx="11">
                  <c:v>Химия</c:v>
                </c:pt>
                <c:pt idx="12">
                  <c:v>Физика</c:v>
                </c:pt>
              </c:strCache>
            </c:strRef>
          </c:cat>
          <c:val>
            <c:numRef>
              <c:f>Лист1!$D$2:$D$14</c:f>
              <c:numCache>
                <c:formatCode>General</c:formatCode>
                <c:ptCount val="13"/>
                <c:pt idx="0">
                  <c:v>69.7</c:v>
                </c:pt>
                <c:pt idx="1">
                  <c:v>84.6</c:v>
                </c:pt>
                <c:pt idx="2">
                  <c:v>81.400000000000006</c:v>
                </c:pt>
                <c:pt idx="3">
                  <c:v>96.1</c:v>
                </c:pt>
                <c:pt idx="4">
                  <c:v>74.400000000000006</c:v>
                </c:pt>
                <c:pt idx="5">
                  <c:v>71</c:v>
                </c:pt>
                <c:pt idx="6">
                  <c:v>66.900000000000006</c:v>
                </c:pt>
                <c:pt idx="7">
                  <c:v>73.099999999999994</c:v>
                </c:pt>
                <c:pt idx="8">
                  <c:v>66.7</c:v>
                </c:pt>
                <c:pt idx="9">
                  <c:v>69.2</c:v>
                </c:pt>
                <c:pt idx="10">
                  <c:v>69.2</c:v>
                </c:pt>
                <c:pt idx="11">
                  <c:v>100</c:v>
                </c:pt>
                <c:pt idx="12">
                  <c:v>91.7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294024464"/>
        <c:axId val="294025640"/>
        <c:axId val="0"/>
      </c:bar3DChart>
      <c:catAx>
        <c:axId val="294024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94025640"/>
        <c:crosses val="autoZero"/>
        <c:auto val="1"/>
        <c:lblAlgn val="ctr"/>
        <c:lblOffset val="100"/>
        <c:noMultiLvlLbl val="0"/>
      </c:catAx>
      <c:valAx>
        <c:axId val="2940256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9402446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solidFill>
      <a:schemeClr val="accent4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Кулланучы укытучылар саны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ZOOM</c:v>
                </c:pt>
                <c:pt idx="1">
                  <c:v>Skype</c:v>
                </c:pt>
                <c:pt idx="2">
                  <c:v>WhatsApp</c:v>
                </c:pt>
                <c:pt idx="3">
                  <c:v>Вконтакте</c:v>
                </c:pt>
                <c:pt idx="4">
                  <c:v>Якласс</c:v>
                </c:pt>
                <c:pt idx="5">
                  <c:v>Edu.tatar.ru</c:v>
                </c:pt>
                <c:pt idx="6">
                  <c:v>СДАМ ГИА</c:v>
                </c:pt>
                <c:pt idx="7">
                  <c:v>Учи.ру</c:v>
                </c:pt>
                <c:pt idx="8">
                  <c:v>Решу ВПР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14</c:v>
                </c:pt>
                <c:pt idx="1">
                  <c:v>5</c:v>
                </c:pt>
                <c:pt idx="2">
                  <c:v>14</c:v>
                </c:pt>
                <c:pt idx="3">
                  <c:v>7</c:v>
                </c:pt>
                <c:pt idx="4">
                  <c:v>3</c:v>
                </c:pt>
                <c:pt idx="5">
                  <c:v>14</c:v>
                </c:pt>
                <c:pt idx="6">
                  <c:v>8</c:v>
                </c:pt>
                <c:pt idx="7">
                  <c:v>5</c:v>
                </c:pt>
                <c:pt idx="8">
                  <c:v>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Процентларда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ZOOM</c:v>
                </c:pt>
                <c:pt idx="1">
                  <c:v>Skype</c:v>
                </c:pt>
                <c:pt idx="2">
                  <c:v>WhatsApp</c:v>
                </c:pt>
                <c:pt idx="3">
                  <c:v>Вконтакте</c:v>
                </c:pt>
                <c:pt idx="4">
                  <c:v>Якласс</c:v>
                </c:pt>
                <c:pt idx="5">
                  <c:v>Edu.tatar.ru</c:v>
                </c:pt>
                <c:pt idx="6">
                  <c:v>СДАМ ГИА</c:v>
                </c:pt>
                <c:pt idx="7">
                  <c:v>Учи.ру</c:v>
                </c:pt>
                <c:pt idx="8">
                  <c:v>Решу ВПР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100</c:v>
                </c:pt>
                <c:pt idx="1">
                  <c:v>36</c:v>
                </c:pt>
                <c:pt idx="2">
                  <c:v>100</c:v>
                </c:pt>
                <c:pt idx="3">
                  <c:v>50</c:v>
                </c:pt>
                <c:pt idx="4">
                  <c:v>21</c:v>
                </c:pt>
                <c:pt idx="5">
                  <c:v>100</c:v>
                </c:pt>
                <c:pt idx="6">
                  <c:v>57</c:v>
                </c:pt>
                <c:pt idx="7">
                  <c:v>36</c:v>
                </c:pt>
                <c:pt idx="8">
                  <c:v>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4025248"/>
        <c:axId val="294027992"/>
        <c:axId val="0"/>
      </c:bar3DChart>
      <c:catAx>
        <c:axId val="294025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4027992"/>
        <c:crosses val="autoZero"/>
        <c:auto val="1"/>
        <c:lblAlgn val="ctr"/>
        <c:lblOffset val="100"/>
        <c:noMultiLvlLbl val="0"/>
      </c:catAx>
      <c:valAx>
        <c:axId val="294027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4025248"/>
        <c:crossesAt val="1"/>
        <c:crossBetween val="between"/>
      </c:valAx>
    </c:plotArea>
    <c:legend>
      <c:legendPos val="r"/>
      <c:layout>
        <c:manualLayout>
          <c:xMode val="edge"/>
          <c:yMode val="edge"/>
          <c:x val="0.65982177575507484"/>
          <c:y val="0.12869756094120055"/>
          <c:w val="0.29392282305934259"/>
          <c:h val="0.5457570686590378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26690-1702-4482-8211-EA835CBB4C7E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486D-9739-4B75-BF5D-EE039082F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479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080" y="680311"/>
            <a:ext cx="7772400" cy="859205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425" y="1596541"/>
            <a:ext cx="6400800" cy="83545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0310"/>
            <a:ext cx="8229600" cy="91623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0604" y="274638"/>
            <a:ext cx="7016195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604" y="1443837"/>
            <a:ext cx="7016195" cy="427574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D4E0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9680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326665"/>
            <a:ext cx="4040188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69680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26665"/>
            <a:ext cx="4041775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encilGrayscale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t-RU" sz="7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t-RU" sz="7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7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t-RU" sz="7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7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t-RU" sz="7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7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Күшәр төп гомуми белем мәктәбе</a:t>
            </a:r>
            <a:endParaRPr lang="ru-RU" sz="7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t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12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Кинопленка :: наклейка-декоретто :: для декора, рисования и роспис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Кинопленка :: наклейка-декоретто :: для декора, рисования и росписи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956376" y="2137587"/>
            <a:ext cx="260633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575" y="4608325"/>
            <a:ext cx="87231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1933 – 34 нче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елларда  </a:t>
            </a:r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башлангыч мәктәп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салына.</a:t>
            </a:r>
          </a:p>
          <a:p>
            <a:pPr algn="ctr"/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1938 нче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елда ике </a:t>
            </a:r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катлы мәктәп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төзелә.</a:t>
            </a:r>
          </a:p>
          <a:p>
            <a:pPr algn="ctr"/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1966 нчы елда яңа мәктәп сафка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баса.</a:t>
            </a:r>
            <a:endParaRPr lang="tt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 нче елда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мәктәптә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өзекләндерү эшләре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башкарылды. 2014 </a:t>
            </a:r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 елда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мәктәпкә капитал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 </a:t>
            </a:r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ясалды.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Инзиля\Desktop\IMG_20160808_0833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8" b="14191"/>
          <a:stretch/>
        </p:blipFill>
        <p:spPr bwMode="auto">
          <a:xfrm>
            <a:off x="612775" y="347996"/>
            <a:ext cx="7855717" cy="419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6"/>
    </mc:Choice>
    <mc:Fallback xmlns="">
      <p:transition spd="slow" advTm="256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5088" y="0"/>
            <a:ext cx="4339280" cy="1143000"/>
          </a:xfrm>
        </p:spPr>
        <p:txBody>
          <a:bodyPr>
            <a:normAutofit/>
          </a:bodyPr>
          <a:lstStyle/>
          <a:p>
            <a:pPr algn="ctr"/>
            <a:r>
              <a:rPr lang="tt-RU" b="1" dirty="0" smtClean="0">
                <a:ln>
                  <a:solidFill>
                    <a:srgbClr val="FF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Безнең коллектив...</a:t>
            </a:r>
            <a:endParaRPr lang="en-US" b="1" dirty="0">
              <a:ln>
                <a:solidFill>
                  <a:srgbClr val="FF0000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8" descr="F:\фото учителя\фотографии\1 m 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3623" y="2157619"/>
            <a:ext cx="1202186" cy="1739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" t="13480" r="-2343" b="2098"/>
          <a:stretch/>
        </p:blipFill>
        <p:spPr bwMode="auto">
          <a:xfrm>
            <a:off x="3436636" y="2157619"/>
            <a:ext cx="1303056" cy="1783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2" y="2165018"/>
            <a:ext cx="1199955" cy="1778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3170" y="880367"/>
            <a:ext cx="42349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Мәктәптә барлыгы</a:t>
            </a:r>
          </a:p>
          <a:p>
            <a:pPr algn="ctr"/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укытучы белем бирә</a:t>
            </a:r>
            <a:r>
              <a:rPr lang="tt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endParaRPr lang="tt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15495" y="1654798"/>
            <a:ext cx="1239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Мәктәп директоры: Халикова Г.Д.</a:t>
            </a:r>
            <a:endParaRPr lang="ru-RU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5962634" y="1658095"/>
            <a:ext cx="1549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Уку-укыту эшләре буенча дир. урынбасары: Галиева З.И.</a:t>
            </a:r>
            <a:endParaRPr lang="ru-RU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7371172" y="1596540"/>
            <a:ext cx="158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Тәрбия эшләре буенча дир. урынбасары: </a:t>
            </a:r>
          </a:p>
          <a:p>
            <a:pPr algn="ctr"/>
            <a:r>
              <a:rPr lang="tt-RU" sz="800" dirty="0" smtClean="0"/>
              <a:t>Загрутдинова  Е.П.</a:t>
            </a:r>
            <a:endParaRPr lang="ru-RU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206449" y="3970293"/>
            <a:ext cx="1688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Башлангыч сыйныф укытучысы Шәрәфетдинова А.Ф.</a:t>
            </a:r>
            <a:endParaRPr lang="ru-RU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354188" y="6259795"/>
            <a:ext cx="1162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Рус теле һәм әдәбияты укытучысы Йосыпова Г.Г..</a:t>
            </a:r>
            <a:endParaRPr lang="ru-RU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707226" y="6314612"/>
            <a:ext cx="1248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Физкул</a:t>
            </a:r>
            <a:r>
              <a:rPr lang="ru-RU" sz="800" dirty="0" err="1" smtClean="0"/>
              <a:t>ьтура</a:t>
            </a:r>
            <a:r>
              <a:rPr lang="tt-RU" sz="800" dirty="0" smtClean="0"/>
              <a:t> укытучысы Абдуллаҗанов Р.Г.</a:t>
            </a:r>
            <a:endParaRPr lang="ru-RU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3815516" y="6343065"/>
            <a:ext cx="154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География, биология укытучысы Загидуллина З.Д..</a:t>
            </a:r>
            <a:endParaRPr lang="ru-RU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528691" y="6321350"/>
            <a:ext cx="1273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Тарих һәм җәмг. белеме укытучысы Сәфәрова З.Г.</a:t>
            </a:r>
            <a:endParaRPr lang="ru-RU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287546" y="3971302"/>
            <a:ext cx="1302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Башлангыч сыйныф укытучысы Вәлиева Г.Р.</a:t>
            </a:r>
            <a:endParaRPr lang="ru-RU" sz="800" dirty="0"/>
          </a:p>
        </p:txBody>
      </p:sp>
      <p:sp>
        <p:nvSpPr>
          <p:cNvPr id="43" name="TextBox 42"/>
          <p:cNvSpPr txBox="1"/>
          <p:nvPr/>
        </p:nvSpPr>
        <p:spPr>
          <a:xfrm>
            <a:off x="6172175" y="4008838"/>
            <a:ext cx="1625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Математика, информатика укытучысы Мөхәмәтгалиева Э.Н.</a:t>
            </a:r>
            <a:endParaRPr lang="ru-RU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1838298" y="3970293"/>
            <a:ext cx="1368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Башлангыч сыйныф укытучысы Сибагатова Э.Г.</a:t>
            </a:r>
            <a:endParaRPr lang="ru-RU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171008" y="6253056"/>
            <a:ext cx="120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Татар теле һәм әдәбияты укытучысы Сәмигуллина С.Ш.</a:t>
            </a:r>
            <a:endParaRPr lang="ru-RU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4730073" y="4019147"/>
            <a:ext cx="1578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Башл.ангыч сыйныф укытучысы Сәмигуллина Р.Х.</a:t>
            </a:r>
            <a:endParaRPr lang="ru-RU" sz="800" dirty="0"/>
          </a:p>
        </p:txBody>
      </p:sp>
      <p:pic>
        <p:nvPicPr>
          <p:cNvPr id="3075" name="Picture 3" descr="C:\Users\Инзиля\Pictures\3 (2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89110" y="102639"/>
            <a:ext cx="1168900" cy="1552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076" name="Picture 4" descr="C:\Users\Инзиля\Pictures\4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558" y="2179008"/>
            <a:ext cx="1181885" cy="1786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077" name="Picture 5" descr="C:\Users\Инзиля\Pictures\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631" y="4507865"/>
            <a:ext cx="1162563" cy="1792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6147" name="Picture 3" descr="C:\Users\Инзиля\Pictures\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2" y="4470503"/>
            <a:ext cx="1254984" cy="1800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6150" name="Picture 6" descr="C:\Users\Инзиля\Pictures\IMG_9900_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3" t="13609" r="8083" b="16858"/>
          <a:stretch/>
        </p:blipFill>
        <p:spPr bwMode="auto">
          <a:xfrm>
            <a:off x="7453489" y="4522892"/>
            <a:ext cx="1239932" cy="1777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2" name="Picture 3" descr="C:\Users\zuzuk\Desktop\538521 луиза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692" y="97019"/>
            <a:ext cx="1273872" cy="1561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32" t="29063" r="5702" b="51795"/>
          <a:stretch/>
        </p:blipFill>
        <p:spPr>
          <a:xfrm>
            <a:off x="7797519" y="2157619"/>
            <a:ext cx="1249803" cy="1783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1" t="75252" r="6063" b="5769"/>
          <a:stretch/>
        </p:blipFill>
        <p:spPr>
          <a:xfrm>
            <a:off x="5758010" y="4522892"/>
            <a:ext cx="1197314" cy="1741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" t="4289" r="75209" b="79692"/>
          <a:stretch/>
        </p:blipFill>
        <p:spPr>
          <a:xfrm>
            <a:off x="6102442" y="102639"/>
            <a:ext cx="1268729" cy="1555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77" t="75897" r="27688" b="5885"/>
          <a:stretch/>
        </p:blipFill>
        <p:spPr>
          <a:xfrm>
            <a:off x="4004020" y="4495557"/>
            <a:ext cx="1170180" cy="1795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579" y="2169761"/>
            <a:ext cx="1093136" cy="1806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TextBox 43"/>
          <p:cNvSpPr txBox="1"/>
          <p:nvPr/>
        </p:nvSpPr>
        <p:spPr>
          <a:xfrm>
            <a:off x="7617260" y="3965396"/>
            <a:ext cx="154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800" dirty="0" smtClean="0"/>
              <a:t>Инглиз теле укытучысы Хашимова И.Ш.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326633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-108520" y="620688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Категориял</a:t>
            </a:r>
            <a:r>
              <a:rPr lang="tt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буенча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кадрлар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составы: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249779873"/>
              </p:ext>
            </p:extLst>
          </p:nvPr>
        </p:nvGraphicFramePr>
        <p:xfrm>
          <a:off x="251520" y="1268760"/>
          <a:ext cx="417646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949868479"/>
              </p:ext>
            </p:extLst>
          </p:nvPr>
        </p:nvGraphicFramePr>
        <p:xfrm>
          <a:off x="3219049" y="3909249"/>
          <a:ext cx="5472608" cy="288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3"/>
          <p:cNvSpPr txBox="1">
            <a:spLocks/>
          </p:cNvSpPr>
          <p:nvPr/>
        </p:nvSpPr>
        <p:spPr>
          <a:xfrm>
            <a:off x="3995936" y="3284984"/>
            <a:ext cx="4608512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AD4E0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t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буенча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кадрлар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составы: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43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39752" y="54868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Яшь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буенча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кадрлар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составы: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67694393"/>
              </p:ext>
            </p:extLst>
          </p:nvPr>
        </p:nvGraphicFramePr>
        <p:xfrm>
          <a:off x="1475656" y="1700808"/>
          <a:ext cx="651672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882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852294"/>
              </p:ext>
            </p:extLst>
          </p:nvPr>
        </p:nvGraphicFramePr>
        <p:xfrm>
          <a:off x="1080282" y="2564904"/>
          <a:ext cx="7249070" cy="39276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35515"/>
                <a:gridCol w="1671185"/>
                <a:gridCol w="1671185"/>
                <a:gridCol w="1671185"/>
              </a:tblGrid>
              <a:tr h="637491">
                <a:tc>
                  <a:txBody>
                    <a:bodyPr/>
                    <a:lstStyle/>
                    <a:p>
                      <a:pPr algn="ctr"/>
                      <a:r>
                        <a:rPr lang="tt-RU" sz="2000" dirty="0" smtClean="0"/>
                        <a:t>Күрсәткечләр</a:t>
                      </a:r>
                      <a:endParaRPr lang="tt-RU" sz="20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201</a:t>
                      </a:r>
                      <a:r>
                        <a:rPr lang="ru-RU" sz="2000" dirty="0" smtClean="0"/>
                        <a:t>7</a:t>
                      </a:r>
                      <a:r>
                        <a:rPr lang="en-US" sz="2000" dirty="0" smtClean="0"/>
                        <a:t>/1</a:t>
                      </a:r>
                      <a:r>
                        <a:rPr lang="ru-RU" sz="2000" dirty="0" smtClean="0"/>
                        <a:t>8</a:t>
                      </a:r>
                      <a:endParaRPr lang="tt-RU" sz="20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201</a:t>
                      </a:r>
                      <a:r>
                        <a:rPr lang="ru-RU" sz="2000" dirty="0" smtClean="0"/>
                        <a:t>8</a:t>
                      </a:r>
                      <a:r>
                        <a:rPr lang="en-US" sz="2000" dirty="0" smtClean="0"/>
                        <a:t>/1</a:t>
                      </a:r>
                      <a:r>
                        <a:rPr lang="ru-RU" sz="2000" dirty="0" smtClean="0"/>
                        <a:t>9</a:t>
                      </a:r>
                      <a:endParaRPr lang="tt-RU" sz="20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201</a:t>
                      </a:r>
                      <a:r>
                        <a:rPr lang="ru-RU" sz="2000" dirty="0" smtClean="0"/>
                        <a:t>9</a:t>
                      </a:r>
                      <a:r>
                        <a:rPr lang="en-US" sz="2000" dirty="0" smtClean="0"/>
                        <a:t>/</a:t>
                      </a:r>
                      <a:r>
                        <a:rPr lang="ru-RU" sz="2000" dirty="0" smtClean="0"/>
                        <a:t>20</a:t>
                      </a:r>
                      <a:endParaRPr lang="tt-RU" sz="20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tt-RU" sz="20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</a:tr>
              <a:tr h="592561">
                <a:tc>
                  <a:txBody>
                    <a:bodyPr/>
                    <a:lstStyle/>
                    <a:p>
                      <a:pPr algn="ctr"/>
                      <a:r>
                        <a:rPr lang="tt-RU" sz="2000" dirty="0" smtClean="0"/>
                        <a:t>Укучылар</a:t>
                      </a:r>
                      <a:r>
                        <a:rPr lang="tt-RU" sz="2000" baseline="0" dirty="0" smtClean="0"/>
                        <a:t> саны 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2000" dirty="0" smtClean="0"/>
                        <a:t>50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2000" dirty="0" smtClean="0"/>
                        <a:t>50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</a:tr>
              <a:tr h="630910">
                <a:tc>
                  <a:txBody>
                    <a:bodyPr/>
                    <a:lstStyle/>
                    <a:p>
                      <a:pPr algn="ctr"/>
                      <a:r>
                        <a:rPr lang="tt-RU" sz="2000" baseline="0" dirty="0" smtClean="0"/>
                        <a:t>1 сыйн. керүчеләр</a:t>
                      </a:r>
                      <a:endParaRPr lang="tt-RU" sz="2000" baseline="0" dirty="0" smtClean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5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</a:tr>
              <a:tr h="710306">
                <a:tc>
                  <a:txBody>
                    <a:bodyPr/>
                    <a:lstStyle/>
                    <a:p>
                      <a:pPr algn="ctr"/>
                      <a:r>
                        <a:rPr lang="tt-RU" sz="2000" dirty="0" smtClean="0"/>
                        <a:t>Чыг</a:t>
                      </a:r>
                      <a:r>
                        <a:rPr lang="en-US" sz="2000" dirty="0" smtClean="0"/>
                        <a:t>-</a:t>
                      </a:r>
                      <a:r>
                        <a:rPr lang="tt-RU" sz="2000" dirty="0" smtClean="0"/>
                        <a:t>ш</a:t>
                      </a:r>
                      <a:r>
                        <a:rPr lang="en-US" sz="2000" dirty="0" smtClean="0"/>
                        <a:t> </a:t>
                      </a:r>
                      <a:r>
                        <a:rPr lang="tt-RU" sz="2000" dirty="0" smtClean="0"/>
                        <a:t>сыйныф укуч.</a:t>
                      </a:r>
                      <a:endParaRPr lang="tt-RU" sz="2000" dirty="0" smtClean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6</a:t>
                      </a:r>
                      <a:endParaRPr lang="ru-RU" sz="2000" dirty="0" smtClean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7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</a:tr>
              <a:tr h="637491">
                <a:tc>
                  <a:txBody>
                    <a:bodyPr/>
                    <a:lstStyle/>
                    <a:p>
                      <a:pPr algn="ctr"/>
                      <a:r>
                        <a:rPr lang="tt-RU" sz="2000" dirty="0" smtClean="0"/>
                        <a:t>Күңгәр</a:t>
                      </a:r>
                      <a:r>
                        <a:rPr lang="tt-RU" sz="2000" baseline="0" dirty="0" smtClean="0"/>
                        <a:t> у.м.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tt-RU" sz="2000" baseline="0" dirty="0" smtClean="0"/>
                        <a:t>баручылар</a:t>
                      </a:r>
                      <a:endParaRPr lang="tt-RU" sz="2000" dirty="0" smtClean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0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</a:tr>
              <a:tr h="637491"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/>
                        <a:t>ССУЗ га </a:t>
                      </a:r>
                      <a:r>
                        <a:rPr lang="tt-RU" sz="2000" baseline="0" dirty="0" smtClean="0"/>
                        <a:t>керүчеләр</a:t>
                      </a:r>
                      <a:endParaRPr lang="tt-RU" sz="2000" dirty="0" smtClean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6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6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7584" y="1931963"/>
            <a:ext cx="7501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 буенча соңгы 3 еллык күрсәткеч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072" y="0"/>
            <a:ext cx="569436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39" y="620685"/>
            <a:ext cx="6840000" cy="132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492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6932" y="188640"/>
            <a:ext cx="9252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2019-2020 нче уку елының статистик мәг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ълүматлары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6407" y="836711"/>
            <a:ext cx="64577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Барлык укучылар саны: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Кызлар: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Малайлар: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tt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t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Класс—комплектлар: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Башлангычлар звеносы: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укучы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Урта звено: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укучы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t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Алдынгылар: </a:t>
            </a:r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tt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t-RU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t-RU" dirty="0">
              <a:solidFill>
                <a:prstClr val="black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812514736"/>
              </p:ext>
            </p:extLst>
          </p:nvPr>
        </p:nvGraphicFramePr>
        <p:xfrm>
          <a:off x="970886" y="3465810"/>
          <a:ext cx="7318798" cy="3360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1080" y="2904303"/>
            <a:ext cx="9036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Күшәр төп мәктәбенең</a:t>
            </a:r>
            <a:r>
              <a:rPr lang="ru-RU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предметлар буенча нәтиҗәлелеге:</a:t>
            </a:r>
            <a:endParaRPr lang="ru-RU" sz="2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68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00349" y="160338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 укыту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72357564"/>
              </p:ext>
            </p:extLst>
          </p:nvPr>
        </p:nvGraphicFramePr>
        <p:xfrm>
          <a:off x="683966" y="1970839"/>
          <a:ext cx="806489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07975" y="1484784"/>
            <a:ext cx="63367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t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Укытуда кулланылган платформалар</a:t>
            </a:r>
            <a:endParaRPr lang="ru-RU" sz="2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https://edu.tatar.ru/upload/news/23177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26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716" y="26064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Бөтенроссия һәм республика укучылар </a:t>
            </a:r>
          </a:p>
          <a:p>
            <a:pPr algn="ctr"/>
            <a:r>
              <a:rPr lang="tt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олимпиадасы нәтиҗәләре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086583"/>
              </p:ext>
            </p:extLst>
          </p:nvPr>
        </p:nvGraphicFramePr>
        <p:xfrm>
          <a:off x="149223" y="1628800"/>
          <a:ext cx="8856985" cy="432930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232249"/>
                <a:gridCol w="1440160"/>
                <a:gridCol w="1512168"/>
                <a:gridCol w="1368152"/>
                <a:gridCol w="2304256"/>
              </a:tblGrid>
              <a:tr h="792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cap="none" spc="0" dirty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Укучының исеме, фамилиясе</a:t>
                      </a:r>
                      <a:endParaRPr lang="ru-RU" sz="18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Сыйныфы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Катнашкан предметы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Алган урыны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Укытучысы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5248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tt-RU" sz="1800" b="0" cap="none" spc="0" dirty="0" smtClean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tt-RU" sz="18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Хашимова </a:t>
                      </a:r>
                      <a:r>
                        <a:rPr lang="tt-RU" sz="1800" b="0" cap="none" spc="0" dirty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Рүзилә</a:t>
                      </a:r>
                      <a:endParaRPr lang="ru-RU" sz="18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tt-RU" sz="1800" dirty="0" smtClean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Тарих 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 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Сафарова З.Г.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5248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800" dirty="0" smtClean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</a:t>
                      </a: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endParaRPr lang="ru-RU" sz="1800" dirty="0" smtClean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Загидуллина З.Д.</a:t>
                      </a:r>
                      <a:endParaRPr lang="ru-RU" sz="1800" dirty="0" smtClean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5248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</a:t>
                      </a:r>
                      <a:r>
                        <a:rPr lang="ru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Юсупова Г.Г.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44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b="0" cap="none" spc="0" dirty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Садретдинова Лилия</a:t>
                      </a:r>
                      <a:endParaRPr lang="ru-RU" sz="18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 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</a:t>
                      </a: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Загидуллина</a:t>
                      </a:r>
                      <a:r>
                        <a:rPr lang="tt-RU" sz="1800" baseline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З.Д</a:t>
                      </a: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8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Хайруллина Ландыш</a:t>
                      </a:r>
                      <a:endParaRPr lang="ru-RU" sz="18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</a:t>
                      </a:r>
                      <a:r>
                        <a:rPr lang="tt-RU" sz="1800" baseline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теле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     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Юсупова Г.Г.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763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b="0" cap="none" spc="0" dirty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Мухаметшин Айнур</a:t>
                      </a:r>
                      <a:endParaRPr lang="ru-RU" sz="18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Загидуллина З.Д</a:t>
                      </a: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7634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Геология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Загидуллина З.Д..</a:t>
                      </a:r>
                      <a:endParaRPr lang="ru-RU" sz="1800" dirty="0" smtClean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3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Аскаров</a:t>
                      </a:r>
                      <a:r>
                        <a:rPr lang="tt-RU" sz="1800" b="0" cap="none" spc="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Фәндүс</a:t>
                      </a:r>
                      <a:endParaRPr lang="ru-RU" sz="1800" b="0" cap="none" spc="0" dirty="0" smtClean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 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Мөхәмәтгалиева Э.Н.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38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88840"/>
            <a:ext cx="878497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t-RU" sz="31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Мәктәпнең тәрбия юнәлеше эшчәнлеге темасы:</a:t>
            </a:r>
            <a:br>
              <a:rPr lang="tt-RU" sz="31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</a:br>
            <a:r>
              <a:rPr lang="tt-RU" sz="3100" b="1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tt-RU" sz="3100" b="1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</a:br>
            <a:r>
              <a:rPr lang="tt-RU" sz="31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tt-RU" sz="3100" b="1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</a:br>
            <a:r>
              <a:rPr lang="tt-RU" sz="3100" b="1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tt-RU" sz="3100" b="1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</a:br>
            <a:r>
              <a:rPr lang="tt-RU" sz="7800" b="1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“Тарих битләре  </a:t>
            </a:r>
            <a:br>
              <a:rPr lang="tt-RU" sz="7800" b="1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tt-RU" sz="7800" b="1" i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tt-RU" sz="7800" b="1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             буйлап...”</a:t>
            </a:r>
            <a:endParaRPr lang="ru-RU" sz="7800" dirty="0"/>
          </a:p>
        </p:txBody>
      </p:sp>
    </p:spTree>
    <p:extLst>
      <p:ext uri="{BB962C8B-B14F-4D97-AF65-F5344CB8AC3E}">
        <p14:creationId xmlns:p14="http://schemas.microsoft.com/office/powerpoint/2010/main" val="394034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836712"/>
            <a:ext cx="7704856" cy="71177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3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эшчәнлегенең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максаты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7524" y="2276872"/>
            <a:ext cx="8640960" cy="11521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tt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өбәгебезнең тарихын өйрәнү аша</a:t>
            </a:r>
            <a:r>
              <a:rPr lang="tt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укучыларда патриотик хисләр тәрбияләү.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65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1577759" y="0"/>
            <a:ext cx="6264696" cy="10984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AD4E0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Бөек Җиңүгә 75 ел </a:t>
            </a:r>
          </a:p>
          <a:p>
            <a:pPr algn="ctr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695064"/>
            <a:ext cx="3513991" cy="245689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57734" y="549245"/>
            <a:ext cx="807671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Бу бәйрәмне каршылап,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Сугыш 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чорында туган 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авылым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Сугыш 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чоры 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фотохроникасы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Яралы балачак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Батыр авылдашларыбыз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һәм башка темаларга сыйныф сәгатьләре үткәрелде.</a:t>
            </a:r>
            <a:r>
              <a:rPr lang="tt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Күшәр авылыннан яу кырында булган бердәнбер хатын-кыз Рәхимҗанова Галия Ваһап </a:t>
            </a:r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кызы </a:t>
            </a:r>
            <a:r>
              <a:rPr lang="tt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истәлегенә багышлап музей почмагы оештырылды. </a:t>
            </a:r>
          </a:p>
          <a:p>
            <a:pPr algn="just"/>
            <a:r>
              <a:rPr lang="tt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Укучыларыбыз Арча районы Иске Кишет авылында урнашкан Советлар Союзы Герое Гани Бекинович Сафиуллин музеена  </a:t>
            </a:r>
            <a:r>
              <a:rPr lang="tt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сәяхәт ясап, андагы экспонатлар белән таныштылар. </a:t>
            </a:r>
            <a:endParaRPr lang="tt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695063"/>
            <a:ext cx="3494710" cy="2456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256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948" y="-25036"/>
            <a:ext cx="5292080" cy="1152128"/>
          </a:xfrm>
        </p:spPr>
        <p:txBody>
          <a:bodyPr>
            <a:noAutofit/>
          </a:bodyPr>
          <a:lstStyle/>
          <a:p>
            <a:pPr algn="ctr"/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Эзләнү эшләре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251520" y="1016540"/>
            <a:ext cx="8424936" cy="36724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Укучыларыбыз түбәндәге темаларга проект эшләре башкардылар: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Бөек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Ватан сугышында тыл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батырлары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tt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Сугыш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чорында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көнкүреш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tt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Герой пионерлар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tt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Герой шәһәрләр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tt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Бөек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Ватан сугышында катнашкан якташ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хатын-кызлар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tt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Каләмемне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корал итеп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tt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Бөек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Ватан сугышы чоры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поэзиясе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tt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Эшчәнлекнең нәтиҗәсе буларак 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аларны </a:t>
            </a:r>
          </a:p>
          <a:p>
            <a:pPr algn="just"/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яклау </a:t>
            </a:r>
            <a:r>
              <a:rPr lang="tt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оештырылды</a:t>
            </a:r>
            <a:r>
              <a:rPr lang="tt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293096"/>
            <a:ext cx="3908149" cy="2486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950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548680"/>
            <a:ext cx="8717299" cy="15841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t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нче сыйныф укучысы Хашимова Рүзилә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нче Ш.Мәрҗәни исемендәге республика фәнни-гамәли конференциясенең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Бөек 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Ватан сугышында катнашкан якташ 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хатын-кызлар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секциясендә уңышлы чыгыш ясап, Бөтендөнья татар конгрессының дипломы белән бүләкләнде.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996952"/>
            <a:ext cx="4416491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877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5444" y="161611"/>
            <a:ext cx="2813111" cy="597139"/>
          </a:xfrm>
        </p:spPr>
        <p:txBody>
          <a:bodyPr>
            <a:noAutofit/>
          </a:bodyPr>
          <a:lstStyle/>
          <a:p>
            <a:pPr algn="ctr"/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Акцияләр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Текст 2"/>
          <p:cNvSpPr>
            <a:spLocks noGrp="1"/>
          </p:cNvSpPr>
          <p:nvPr>
            <p:ph type="body" idx="1"/>
          </p:nvPr>
        </p:nvSpPr>
        <p:spPr>
          <a:xfrm>
            <a:off x="467544" y="836712"/>
            <a:ext cx="8496944" cy="2808312"/>
          </a:xfrm>
        </p:spPr>
        <p:txBody>
          <a:bodyPr>
            <a:noAutofit/>
          </a:bodyPr>
          <a:lstStyle/>
          <a:p>
            <a:pPr algn="just"/>
            <a:r>
              <a:rPr lang="tt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070393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Республика һәм район күләмендә оештырылган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Тынычлык күгәрчене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Батырларга хат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Үлемсез полк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Солдатка хат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Хәтер уты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акцияләрендә актив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катнаштык.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96" y="3140968"/>
            <a:ext cx="3600401" cy="29038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140968"/>
            <a:ext cx="3456384" cy="292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61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548680"/>
            <a:ext cx="8291264" cy="1418555"/>
          </a:xfrm>
        </p:spPr>
        <p:txBody>
          <a:bodyPr>
            <a:noAutofit/>
          </a:bodyPr>
          <a:lstStyle/>
          <a:p>
            <a:pPr algn="just"/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Җанлы хәтер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акциясендә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катнашып, укытучылар һәм укучылар үз иҗатларын инстаграмм һәм в контакте социаль челтәрләрендә урнаштырдылар.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64061"/>
            <a:ext cx="3560514" cy="3560514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548555"/>
            <a:ext cx="3600400" cy="357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6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5593" y="144056"/>
            <a:ext cx="2984946" cy="694714"/>
          </a:xfrm>
        </p:spPr>
        <p:txBody>
          <a:bodyPr>
            <a:normAutofit/>
          </a:bodyPr>
          <a:lstStyle/>
          <a:p>
            <a:pPr algn="ctr"/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Очрашулар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06066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2686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0" y="7419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kumimoji="0" lang="tt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0" y="94869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11849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kumimoji="0" lang="tt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0" y="13811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0" y="16240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tt-RU" sz="1400" b="0" i="0" u="none" strike="noStrike" cap="none" normalizeH="0" baseline="0" smtClean="0">
                <a:ln>
                  <a:noFill/>
                </a:ln>
                <a:solidFill>
                  <a:srgbClr val="F9F9F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endParaRPr kumimoji="0" lang="tt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Текст 2"/>
          <p:cNvSpPr txBox="1">
            <a:spLocks/>
          </p:cNvSpPr>
          <p:nvPr/>
        </p:nvSpPr>
        <p:spPr>
          <a:xfrm>
            <a:off x="229248" y="998309"/>
            <a:ext cx="8892480" cy="14883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Армия сафларында хезмәт итеп кайткан егетләребез белән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Солдатта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булган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диләр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Әфганстанда хәрби бурычларын намус белән үтәгән авылдашларыбыз белән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Әфганстан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йөрәк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ярасы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дигән очрашу кичәләре үткәрелде.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" descr="C:\Users\нуриев.USER3-RAY\Desktop\баннерга\IMG-20190218-WA01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97"/>
          <a:stretch/>
        </p:blipFill>
        <p:spPr bwMode="auto">
          <a:xfrm>
            <a:off x="539552" y="2977168"/>
            <a:ext cx="3943620" cy="2881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3" r="26861" b="1"/>
          <a:stretch/>
        </p:blipFill>
        <p:spPr>
          <a:xfrm>
            <a:off x="5134275" y="2977168"/>
            <a:ext cx="3812075" cy="28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0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16632"/>
            <a:ext cx="4269160" cy="606919"/>
          </a:xfrm>
        </p:spPr>
        <p:txBody>
          <a:bodyPr>
            <a:normAutofit fontScale="90000"/>
          </a:bodyPr>
          <a:lstStyle/>
          <a:p>
            <a:pPr algn="ctr"/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Спорт ярышлары</a:t>
            </a:r>
            <a:endParaRPr lang="ru-RU" sz="3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732" y="1978719"/>
            <a:ext cx="2401884" cy="309634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409728"/>
            <a:ext cx="2448272" cy="244827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9" t="60771" r="12080" b="-650"/>
          <a:stretch/>
        </p:blipFill>
        <p:spPr>
          <a:xfrm>
            <a:off x="1259632" y="4740603"/>
            <a:ext cx="1656184" cy="22524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723551"/>
            <a:ext cx="85728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Олуг </a:t>
            </a:r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бәйрәмне каршылау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кысаларында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мәктәбебездә 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Аҗаган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Күңелле стартлар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кросс, чаңгы һәм башка спорт  ярышлары үткәрелде</a:t>
            </a:r>
            <a:r>
              <a:rPr lang="tt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t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tt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XIV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Спартакиада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кысаларында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мәктәпләре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узган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шахмат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ярышында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tt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хәммәтшин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Айнур-3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чаңгы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ярышында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мәктәбебез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-3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теннис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ярышында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Садретдинов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Ильяс- 2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Садретдинова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Лилия- 2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хоккей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ярышында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Разумников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Максим,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Садретдинов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Ильяс,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Азат-2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Габдрахманова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Диләрә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Галиуллина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Айзилә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Мөхәммәтҗанова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Зилә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урыннарга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лаек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булдылар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3194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959" y="185300"/>
            <a:ext cx="7776864" cy="571918"/>
          </a:xfrm>
        </p:spPr>
        <p:txBody>
          <a:bodyPr>
            <a:noAutofit/>
          </a:bodyPr>
          <a:lstStyle/>
          <a:p>
            <a:pPr algn="ctr"/>
            <a:r>
              <a:rPr lang="tt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“Татарстан АССР төзелүгә 100 ел”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3527" y="977389"/>
            <a:ext cx="8568953" cy="16553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Район балалар хәрәкәте тарихын өйрәнеп, мәктәбебезнең башлангыч сыйныф укучылары пенсионер-укытучы, күп еллар пионервожатый булып эшләгән Фомина Лилия апа белән очраштылар. Әлеге юнәлештә, 5 нче сыйныф укучылары “Балалар хәрәкәте тарихы” темасына эзләнү эше башкардылар.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88" y="3645024"/>
            <a:ext cx="2684184" cy="2763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645024"/>
            <a:ext cx="3684724" cy="276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idx="1"/>
          </p:nvPr>
        </p:nvSpPr>
        <p:spPr>
          <a:xfrm>
            <a:off x="611560" y="1351188"/>
            <a:ext cx="8064896" cy="1501748"/>
          </a:xfrm>
        </p:spPr>
        <p:txBody>
          <a:bodyPr>
            <a:noAutofit/>
          </a:bodyPr>
          <a:lstStyle/>
          <a:p>
            <a:pPr algn="just"/>
            <a:r>
              <a:rPr lang="tt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Халкыбызның тарихын, көнкүрешен өйрәнү максатыннан</a:t>
            </a:r>
            <a:r>
              <a:rPr lang="tt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t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әти-әниләр һәм авыл халкы ярдәмендә музей почмагы булдырдык. Тупланган һәр экспонатның тарихын, кулланылышын укучылар бик кызыксынып өйрәнделәр.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11384" y="116632"/>
            <a:ext cx="8491616" cy="1196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AD4E0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889" y="3356992"/>
            <a:ext cx="3615567" cy="2781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3356992"/>
            <a:ext cx="3919809" cy="2781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512100" y="154436"/>
            <a:ext cx="62901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Мәктәбебездә музей почмагы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2377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0804" y="102198"/>
            <a:ext cx="5323015" cy="620688"/>
          </a:xfrm>
        </p:spPr>
        <p:txBody>
          <a:bodyPr>
            <a:noAutofit/>
          </a:bodyPr>
          <a:lstStyle/>
          <a:p>
            <a:pPr algn="ctr"/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Ирешелгән уңышлар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260648" y="62459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1560" y="1196752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бергә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балалар иҗаты милли фестиваленең муниципаль этабында:</a:t>
            </a:r>
          </a:p>
          <a:p>
            <a:pPr marL="342900" indent="-342900" fontAlgn="base">
              <a:buFontTx/>
              <a:buChar char="-"/>
            </a:pP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 сәнгате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номинациясендә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Яшь артистлар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төркеме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 дәрәҗә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диплом;</a:t>
            </a:r>
            <a:endParaRPr lang="tt-RU" sz="2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«Вокал ансамбль»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номинациясендә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Авыл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егетләре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төркеме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-3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«Вокал соло»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номинациясендә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Хашимова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Рүзилә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fontAlgn="base">
              <a:buFontTx/>
              <a:buChar char="-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Д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инастия мастеров»-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Гыйлфанова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Розалина -2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Күбәләк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бию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төркеме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яуладылар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/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Инглиз теленнән театраль күренеш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конкурсында Галиев </a:t>
            </a:r>
            <a:r>
              <a:rPr lang="tt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Инсаф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Икенче пландагы иң оста ир-ат ролен башкаручы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номинациясендә 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җиңүчесе булды.</a:t>
            </a:r>
            <a:endParaRPr lang="tt-RU" sz="2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Юнармия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хәрби- патриотик хәрәкәте отряды медальләр һәм Рәхмәт хатлары белән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бүләкләнде. </a:t>
            </a:r>
            <a:endParaRPr lang="tt-RU" sz="2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19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title"/>
          </p:nvPr>
        </p:nvSpPr>
        <p:spPr>
          <a:xfrm>
            <a:off x="251520" y="552402"/>
            <a:ext cx="8496944" cy="2698587"/>
          </a:xfrm>
        </p:spPr>
        <p:txBody>
          <a:bodyPr>
            <a:noAutofit/>
          </a:bodyPr>
          <a:lstStyle/>
          <a:p>
            <a:pPr algn="just"/>
            <a:r>
              <a:rPr lang="tt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endParaRPr lang="ru-RU" sz="23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763688" y="116632"/>
            <a:ext cx="5819775" cy="694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AD4E0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24245"/>
            <a:ext cx="87129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ТАССР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- 100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 багышланган </a:t>
            </a:r>
            <a:r>
              <a:rPr lang="tt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эшләре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конкурсында</a:t>
            </a:r>
            <a:endParaRPr lang="tt-RU" sz="2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бай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номинациясендә Хашимова Рүзилә- 2 урын;</a:t>
            </a:r>
          </a:p>
          <a:p>
            <a:pPr marL="342900" indent="-342900" algn="just">
              <a:buFontTx/>
              <a:buChar char="-"/>
            </a:pP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Садретдинова Лилия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Туган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матурлыгы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номинациясендә- 2 урын;</a:t>
            </a:r>
          </a:p>
          <a:p>
            <a:pPr marL="342900" indent="-342900" algn="just">
              <a:buFontTx/>
              <a:buChar char="-"/>
            </a:pP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Ганиев Шамил </a:t>
            </a:r>
            <a:r>
              <a:rPr lang="tt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рамота </a:t>
            </a:r>
            <a:r>
              <a:rPr lang="tt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белән бүләкләнде.</a:t>
            </a:r>
            <a:endParaRPr lang="tt-RU" sz="2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ТАССР </a:t>
            </a:r>
            <a:r>
              <a:rPr lang="tt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- 100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 </a:t>
            </a:r>
            <a:r>
              <a:rPr lang="tt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багышланган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Республикакүләм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Юлда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куркынычсызлык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иҗади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эшләр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конкурсының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Велосипедчылар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МИНИ-ПЛАКАТ»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номинациясендә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Касыймова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Ралинә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урынга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лаек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булды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t-RU" sz="2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t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Җир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Хартиясе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кысаларында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заманча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социаль-икътисадый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системаларның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куркынычсызлыгы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фәнни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гамәли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конференциясендә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Габдрахманова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Диләрә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катнашучы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грамотасы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t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3" t="8471" r="5867"/>
          <a:stretch/>
        </p:blipFill>
        <p:spPr>
          <a:xfrm>
            <a:off x="1332031" y="3926269"/>
            <a:ext cx="2957971" cy="26908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926269"/>
            <a:ext cx="2562721" cy="269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9261</TotalTime>
  <Words>699</Words>
  <Application>Microsoft Office PowerPoint</Application>
  <PresentationFormat>Экран (4:3)</PresentationFormat>
  <Paragraphs>163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Office Theme</vt:lpstr>
      <vt:lpstr>   Күшәр төп гомуми белем мәктәбе</vt:lpstr>
      <vt:lpstr>Презентация PowerPoint</vt:lpstr>
      <vt:lpstr>Безнең коллектив...</vt:lpstr>
      <vt:lpstr>Категорияләр буенча кадрлар составы: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Мәктәпнең тәрбия юнәлеше эшчәнлеге темасы:    “Тарих битләре                  буйлап...”</vt:lpstr>
      <vt:lpstr>Презентация PowerPoint</vt:lpstr>
      <vt:lpstr>Презентация PowerPoint</vt:lpstr>
      <vt:lpstr>Эзләнү эшләре</vt:lpstr>
      <vt:lpstr>Презентация PowerPoint</vt:lpstr>
      <vt:lpstr>Акцияләр</vt:lpstr>
      <vt:lpstr>Презентация PowerPoint</vt:lpstr>
      <vt:lpstr>Очрашулар</vt:lpstr>
      <vt:lpstr>Спорт ярышлары</vt:lpstr>
      <vt:lpstr>“Татарстан АССР төзелүгә 100 ел”</vt:lpstr>
      <vt:lpstr>Презентация PowerPoint</vt:lpstr>
      <vt:lpstr>Ирешелгән уңышлар</vt:lpstr>
      <vt:lpstr>   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Пользователь Windows</cp:lastModifiedBy>
  <cp:revision>668</cp:revision>
  <dcterms:created xsi:type="dcterms:W3CDTF">2013-08-21T19:17:07Z</dcterms:created>
  <dcterms:modified xsi:type="dcterms:W3CDTF">2020-08-14T08:07:50Z</dcterms:modified>
</cp:coreProperties>
</file>